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66" r:id="rId3"/>
    <p:sldId id="257" r:id="rId4"/>
    <p:sldId id="267" r:id="rId5"/>
    <p:sldId id="268" r:id="rId6"/>
    <p:sldId id="269" r:id="rId7"/>
    <p:sldId id="258" r:id="rId8"/>
    <p:sldId id="259" r:id="rId9"/>
    <p:sldId id="260" r:id="rId10"/>
    <p:sldId id="261" r:id="rId11"/>
    <p:sldId id="270" r:id="rId12"/>
    <p:sldId id="262" r:id="rId13"/>
    <p:sldId id="263" r:id="rId14"/>
    <p:sldId id="265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20/04/1441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395536" y="548680"/>
            <a:ext cx="8352928" cy="56630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4400" b="1" dirty="0">
                <a:solidFill>
                  <a:prstClr val="black"/>
                </a:solidFill>
                <a:latin typeface="Gill Sans MT"/>
              </a:rPr>
              <a:t>Diyala University / College of Education for Humanities</a:t>
            </a:r>
          </a:p>
          <a:p>
            <a:pPr lvl="0" algn="ctr"/>
            <a:r>
              <a:rPr lang="en-US" sz="4400" b="1" dirty="0">
                <a:solidFill>
                  <a:prstClr val="black"/>
                </a:solidFill>
                <a:latin typeface="Gill Sans MT"/>
              </a:rPr>
              <a:t>Asst . Inst. Eman Ahmed Hasson</a:t>
            </a:r>
          </a:p>
          <a:p>
            <a:pPr lvl="0" algn="ctr"/>
            <a:r>
              <a:rPr lang="en-US" sz="4400" b="1" dirty="0">
                <a:solidFill>
                  <a:prstClr val="black"/>
                </a:solidFill>
                <a:latin typeface="Gill Sans MT"/>
              </a:rPr>
              <a:t>Methods of Teaching English</a:t>
            </a:r>
          </a:p>
          <a:p>
            <a:pPr lvl="0" algn="ctr"/>
            <a:r>
              <a:rPr lang="en-US" sz="4400" b="1" dirty="0">
                <a:solidFill>
                  <a:prstClr val="black"/>
                </a:solidFill>
                <a:latin typeface="Gill Sans MT"/>
              </a:rPr>
              <a:t>Second Grade</a:t>
            </a:r>
          </a:p>
          <a:p>
            <a:pPr lvl="0" algn="ctr"/>
            <a:r>
              <a:rPr lang="en-US" sz="4400" b="1" dirty="0">
                <a:solidFill>
                  <a:prstClr val="black"/>
                </a:solidFill>
                <a:latin typeface="Gill Sans MT"/>
              </a:rPr>
              <a:t>The </a:t>
            </a:r>
            <a:r>
              <a:rPr lang="en-US" sz="4400" b="1" dirty="0" smtClean="0">
                <a:solidFill>
                  <a:prstClr val="black"/>
                </a:solidFill>
                <a:latin typeface="Gill Sans MT"/>
              </a:rPr>
              <a:t>Second </a:t>
            </a:r>
            <a:r>
              <a:rPr lang="en-US" sz="4400" b="1" dirty="0" smtClean="0">
                <a:solidFill>
                  <a:prstClr val="black"/>
                </a:solidFill>
                <a:latin typeface="Gill Sans MT"/>
              </a:rPr>
              <a:t>Lecture</a:t>
            </a:r>
          </a:p>
          <a:p>
            <a:pPr lvl="0" algn="ctr"/>
            <a:r>
              <a:rPr lang="en-US" sz="4400" b="1" dirty="0" smtClean="0">
                <a:solidFill>
                  <a:prstClr val="black"/>
                </a:solidFill>
                <a:latin typeface="Gill Sans MT"/>
              </a:rPr>
              <a:t>Exploration </a:t>
            </a:r>
            <a:r>
              <a:rPr lang="en-US" sz="4400" b="1" smtClean="0">
                <a:solidFill>
                  <a:prstClr val="black"/>
                </a:solidFill>
                <a:latin typeface="Gill Sans MT"/>
              </a:rPr>
              <a:t>of Teaching</a:t>
            </a:r>
            <a:endParaRPr lang="ar-IQ" sz="5400" b="1" dirty="0"/>
          </a:p>
        </p:txBody>
      </p:sp>
    </p:spTree>
    <p:extLst>
      <p:ext uri="{BB962C8B-B14F-4D97-AF65-F5344CB8AC3E}">
        <p14:creationId xmlns:p14="http://schemas.microsoft.com/office/powerpoint/2010/main" val="613249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23528" y="332656"/>
            <a:ext cx="8496944" cy="64325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dirty="0"/>
              <a:t>Teaching while Collecting Samples of Classroom </a:t>
            </a:r>
            <a:r>
              <a:rPr lang="en-US" sz="4800" b="1" dirty="0" smtClean="0"/>
              <a:t>Interaction</a:t>
            </a:r>
            <a:endParaRPr lang="en-US" sz="4800" dirty="0"/>
          </a:p>
          <a:p>
            <a:pPr algn="l"/>
            <a:r>
              <a:rPr lang="en-US" sz="4800" dirty="0"/>
              <a:t>To make self-observation possible, we can collect </a:t>
            </a:r>
            <a:r>
              <a:rPr lang="ar-IQ" sz="4800" dirty="0" smtClean="0"/>
              <a:t> </a:t>
            </a:r>
            <a:r>
              <a:rPr lang="en-US" sz="4800" dirty="0" smtClean="0"/>
              <a:t>samples </a:t>
            </a:r>
            <a:r>
              <a:rPr lang="en-US" sz="4800" dirty="0"/>
              <a:t>of our teaching, and this </a:t>
            </a:r>
            <a:r>
              <a:rPr lang="en-US" sz="4800" dirty="0" smtClean="0"/>
              <a:t>can be done in a variety</a:t>
            </a:r>
            <a:endParaRPr lang="en-US" sz="4800" dirty="0"/>
          </a:p>
          <a:p>
            <a:pPr lvl="0" algn="l"/>
            <a:r>
              <a:rPr lang="en-US" sz="4800" dirty="0" smtClean="0"/>
              <a:t>of ways</a:t>
            </a:r>
            <a:r>
              <a:rPr lang="en-US" sz="4800" dirty="0">
                <a:solidFill>
                  <a:prstClr val="black"/>
                </a:solidFill>
              </a:rPr>
              <a:t>-Audio or video taping.</a:t>
            </a:r>
            <a:endParaRPr lang="ar-IQ" sz="4800" dirty="0">
              <a:solidFill>
                <a:prstClr val="black"/>
              </a:solidFill>
            </a:endParaRP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270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683568" y="1484784"/>
            <a:ext cx="8352928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l"/>
            <a:r>
              <a:rPr lang="en-US" sz="4800" b="1" dirty="0">
                <a:solidFill>
                  <a:prstClr val="black"/>
                </a:solidFill>
              </a:rPr>
              <a:t>Analyzing samples of teaching</a:t>
            </a:r>
          </a:p>
          <a:p>
            <a:pPr lvl="0" algn="l"/>
            <a:r>
              <a:rPr lang="en-US" sz="4800" dirty="0">
                <a:solidFill>
                  <a:prstClr val="black"/>
                </a:solidFill>
              </a:rPr>
              <a:t>An analysis can also depend on the objective of the </a:t>
            </a:r>
            <a:r>
              <a:rPr lang="ar-IQ" sz="4800" dirty="0">
                <a:solidFill>
                  <a:prstClr val="black"/>
                </a:solidFill>
              </a:rPr>
              <a:t> </a:t>
            </a:r>
            <a:r>
              <a:rPr lang="en-US" sz="4800" dirty="0">
                <a:solidFill>
                  <a:prstClr val="black"/>
                </a:solidFill>
              </a:rPr>
              <a:t>exploration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3328367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/>
          <p:cNvSpPr txBox="1"/>
          <p:nvPr/>
        </p:nvSpPr>
        <p:spPr>
          <a:xfrm>
            <a:off x="467544" y="1196752"/>
            <a:ext cx="8064896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l"/>
            <a:r>
              <a:rPr lang="en-US" sz="4800" b="1" dirty="0">
                <a:solidFill>
                  <a:prstClr val="black"/>
                </a:solidFill>
              </a:rPr>
              <a:t>Interpreting and reflecting</a:t>
            </a:r>
          </a:p>
          <a:p>
            <a:pPr lvl="0" algn="l"/>
            <a:r>
              <a:rPr lang="en-US" sz="4800" dirty="0">
                <a:solidFill>
                  <a:prstClr val="black"/>
                </a:solidFill>
              </a:rPr>
              <a:t>To do this we need to focus on several questions.</a:t>
            </a:r>
          </a:p>
        </p:txBody>
      </p:sp>
    </p:spTree>
    <p:extLst>
      <p:ext uri="{BB962C8B-B14F-4D97-AF65-F5344CB8AC3E}">
        <p14:creationId xmlns:p14="http://schemas.microsoft.com/office/powerpoint/2010/main" val="1560987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23528" y="548680"/>
            <a:ext cx="8568952" cy="12618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endParaRPr lang="en-US" sz="4800" dirty="0"/>
          </a:p>
          <a:p>
            <a:pPr algn="l"/>
            <a:endParaRPr lang="ar-IQ" sz="2800" dirty="0"/>
          </a:p>
        </p:txBody>
      </p:sp>
      <p:sp>
        <p:nvSpPr>
          <p:cNvPr id="2" name="مربع نص 1"/>
          <p:cNvSpPr txBox="1"/>
          <p:nvPr/>
        </p:nvSpPr>
        <p:spPr>
          <a:xfrm>
            <a:off x="323528" y="1179622"/>
            <a:ext cx="8352928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l"/>
            <a:r>
              <a:rPr lang="en-US" sz="4400" b="1" dirty="0">
                <a:solidFill>
                  <a:prstClr val="black"/>
                </a:solidFill>
              </a:rPr>
              <a:t>Deciding on teaching behavior</a:t>
            </a:r>
          </a:p>
          <a:p>
            <a:pPr lvl="0" algn="l"/>
            <a:r>
              <a:rPr lang="en-US" sz="4400" dirty="0" smtClean="0">
                <a:solidFill>
                  <a:prstClr val="black"/>
                </a:solidFill>
                <a:ea typeface="Calibri"/>
                <a:cs typeface="Arial"/>
              </a:rPr>
              <a:t>This can be done through asking questions </a:t>
            </a:r>
            <a:r>
              <a:rPr lang="en-US" sz="4400" dirty="0">
                <a:solidFill>
                  <a:prstClr val="black"/>
                </a:solidFill>
                <a:ea typeface="Calibri"/>
                <a:cs typeface="Arial"/>
              </a:rPr>
              <a:t>as: "What do I want to continue to do?" and "What small changes do I want to make in </a:t>
            </a:r>
            <a:r>
              <a:rPr lang="en-US" sz="4400" dirty="0" smtClean="0">
                <a:solidFill>
                  <a:prstClr val="black"/>
                </a:solidFill>
                <a:ea typeface="Calibri"/>
                <a:cs typeface="Arial"/>
              </a:rPr>
              <a:t>my</a:t>
            </a:r>
            <a:r>
              <a:rPr lang="en-US" sz="4400" dirty="0">
                <a:solidFill>
                  <a:prstClr val="black"/>
                </a:solidFill>
                <a:ea typeface="Calibri"/>
                <a:cs typeface="Arial"/>
              </a:rPr>
              <a:t> teaching behavior?</a:t>
            </a:r>
            <a:r>
              <a:rPr lang="en-US" sz="4400" dirty="0" smtClean="0">
                <a:solidFill>
                  <a:prstClr val="black"/>
                </a:solidFill>
                <a:ea typeface="Calibri"/>
                <a:cs typeface="Arial"/>
              </a:rPr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40879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xp\Desktop\lets empow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028733"/>
            <a:ext cx="5616623" cy="46805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77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xp\Desktop\welco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908720"/>
            <a:ext cx="511256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79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79512" y="332656"/>
            <a:ext cx="8784976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dirty="0" smtClean="0"/>
              <a:t>Exploration of Teaching</a:t>
            </a:r>
          </a:p>
          <a:p>
            <a:pPr algn="l"/>
            <a:r>
              <a:rPr lang="en-US" sz="4800" b="1" dirty="0" smtClean="0"/>
              <a:t>-what are ways to explore teaching?</a:t>
            </a:r>
            <a:endParaRPr lang="en-US" sz="4800" b="1" dirty="0">
              <a:solidFill>
                <a:prstClr val="black"/>
              </a:solidFill>
              <a:latin typeface="Verdana"/>
              <a:cs typeface="+mj-cs"/>
            </a:endParaRPr>
          </a:p>
          <a:p>
            <a:pPr lvl="0" algn="l"/>
            <a:r>
              <a:rPr lang="en-US" sz="4800" dirty="0" smtClean="0">
                <a:solidFill>
                  <a:prstClr val="black"/>
                </a:solidFill>
                <a:latin typeface="Verdana"/>
                <a:cs typeface="+mj-cs"/>
              </a:rPr>
              <a:t>1-Read </a:t>
            </a:r>
            <a:r>
              <a:rPr lang="en-US" sz="4800" dirty="0">
                <a:solidFill>
                  <a:prstClr val="black"/>
                </a:solidFill>
                <a:latin typeface="Verdana"/>
                <a:cs typeface="+mj-cs"/>
              </a:rPr>
              <a:t>articles and books about teaching and learning.</a:t>
            </a:r>
          </a:p>
          <a:p>
            <a:pPr lvl="0" algn="l"/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158516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95536" y="764704"/>
            <a:ext cx="8496944" cy="79098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l"/>
            <a:r>
              <a:rPr lang="en-US" sz="4800" dirty="0">
                <a:solidFill>
                  <a:prstClr val="black"/>
                </a:solidFill>
                <a:latin typeface="Verdana"/>
              </a:rPr>
              <a:t>2-Read teachers narratives</a:t>
            </a:r>
            <a:r>
              <a:rPr lang="en-US" sz="4800" dirty="0" smtClean="0">
                <a:solidFill>
                  <a:prstClr val="black"/>
                </a:solidFill>
                <a:latin typeface="Verdana"/>
              </a:rPr>
              <a:t>.</a:t>
            </a:r>
          </a:p>
          <a:p>
            <a:pPr lvl="0" algn="l"/>
            <a:r>
              <a:rPr lang="en-US" sz="4800" dirty="0">
                <a:solidFill>
                  <a:prstClr val="black"/>
                </a:solidFill>
                <a:latin typeface="Verdana"/>
              </a:rPr>
              <a:t>3-Attend professional </a:t>
            </a:r>
            <a:endParaRPr lang="ar-IQ" sz="4800" dirty="0" smtClean="0">
              <a:solidFill>
                <a:prstClr val="black"/>
              </a:solidFill>
              <a:latin typeface="Verdana"/>
            </a:endParaRPr>
          </a:p>
          <a:p>
            <a:pPr lvl="0" algn="l"/>
            <a:r>
              <a:rPr lang="en-US" sz="4800" dirty="0" smtClean="0">
                <a:solidFill>
                  <a:prstClr val="black"/>
                </a:solidFill>
                <a:latin typeface="Verdana"/>
              </a:rPr>
              <a:t>conferences.</a:t>
            </a:r>
          </a:p>
          <a:p>
            <a:pPr lvl="0" algn="l"/>
            <a:r>
              <a:rPr lang="en-US" sz="4800" dirty="0">
                <a:solidFill>
                  <a:prstClr val="black"/>
                </a:solidFill>
                <a:latin typeface="Verdana"/>
              </a:rPr>
              <a:t>4-Establish a mentoring relationship.</a:t>
            </a:r>
          </a:p>
          <a:p>
            <a:pPr lvl="0" algn="l"/>
            <a:r>
              <a:rPr lang="en-US" sz="4800" dirty="0">
                <a:solidFill>
                  <a:prstClr val="black"/>
                </a:solidFill>
                <a:latin typeface="Verdana"/>
              </a:rPr>
              <a:t>5-Put together a teaching portfolio.</a:t>
            </a:r>
          </a:p>
          <a:p>
            <a:pPr lvl="0" algn="l"/>
            <a:endParaRPr lang="en-US" sz="4000" dirty="0">
              <a:solidFill>
                <a:prstClr val="black"/>
              </a:solidFill>
              <a:latin typeface="Verdana"/>
            </a:endParaRPr>
          </a:p>
          <a:p>
            <a:pPr lvl="0" algn="l"/>
            <a:endParaRPr lang="en-US" sz="4400" dirty="0" smtClean="0">
              <a:solidFill>
                <a:prstClr val="black"/>
              </a:solidFill>
              <a:latin typeface="Verdana"/>
            </a:endParaRPr>
          </a:p>
          <a:p>
            <a:pPr lvl="0" algn="l"/>
            <a:endParaRPr lang="en-US" sz="4000" dirty="0">
              <a:solidFill>
                <a:prstClr val="black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91260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539552" y="1357919"/>
            <a:ext cx="7704856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l"/>
            <a:r>
              <a:rPr lang="en-US" sz="4800" dirty="0">
                <a:solidFill>
                  <a:prstClr val="black"/>
                </a:solidFill>
                <a:latin typeface="Verdana"/>
              </a:rPr>
              <a:t>6-Learn another </a:t>
            </a:r>
            <a:r>
              <a:rPr lang="en-US" sz="4800" dirty="0" smtClean="0">
                <a:solidFill>
                  <a:prstClr val="black"/>
                </a:solidFill>
                <a:latin typeface="Verdana"/>
              </a:rPr>
              <a:t>  language</a:t>
            </a:r>
            <a:r>
              <a:rPr lang="en-US" sz="4800" dirty="0">
                <a:solidFill>
                  <a:prstClr val="black"/>
                </a:solidFill>
                <a:latin typeface="Verdana"/>
              </a:rPr>
              <a:t>.</a:t>
            </a:r>
          </a:p>
          <a:p>
            <a:pPr lvl="0" algn="l"/>
            <a:r>
              <a:rPr lang="en-US" sz="4800" dirty="0">
                <a:solidFill>
                  <a:prstClr val="black"/>
                </a:solidFill>
                <a:latin typeface="Verdana"/>
              </a:rPr>
              <a:t>7-Do action research</a:t>
            </a:r>
            <a:r>
              <a:rPr lang="en-US" sz="4800" dirty="0" smtClean="0">
                <a:solidFill>
                  <a:prstClr val="black"/>
                </a:solidFill>
                <a:latin typeface="Verdana"/>
              </a:rPr>
              <a:t>.</a:t>
            </a:r>
          </a:p>
          <a:p>
            <a:pPr lvl="0" algn="l"/>
            <a:r>
              <a:rPr lang="en-US" sz="4800" dirty="0">
                <a:solidFill>
                  <a:prstClr val="black"/>
                </a:solidFill>
                <a:latin typeface="Verdana"/>
              </a:rPr>
              <a:t>8-Do self-observation.</a:t>
            </a:r>
          </a:p>
          <a:p>
            <a:pPr lvl="0" algn="l"/>
            <a:r>
              <a:rPr lang="en-US" sz="4800" dirty="0">
                <a:solidFill>
                  <a:prstClr val="black"/>
                </a:solidFill>
                <a:latin typeface="Verdana"/>
              </a:rPr>
              <a:t>9-Observe other teachers</a:t>
            </a:r>
            <a:r>
              <a:rPr lang="en-US" sz="4800" dirty="0" smtClean="0">
                <a:solidFill>
                  <a:prstClr val="black"/>
                </a:solidFill>
                <a:latin typeface="Verdana"/>
              </a:rPr>
              <a:t>.</a:t>
            </a:r>
          </a:p>
          <a:p>
            <a:pPr lvl="0" algn="l"/>
            <a:endParaRPr lang="en-US" sz="4800" dirty="0">
              <a:solidFill>
                <a:prstClr val="black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94088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611560" y="1844824"/>
            <a:ext cx="8064896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400" dirty="0" smtClean="0"/>
              <a:t>10-Talk with other teachers.</a:t>
            </a:r>
          </a:p>
          <a:p>
            <a:pPr algn="l"/>
            <a:r>
              <a:rPr lang="en-US" sz="4400" dirty="0" smtClean="0"/>
              <a:t>11-Keep a teacher journal.</a:t>
            </a:r>
            <a:endParaRPr lang="ar-IQ" sz="4400" dirty="0"/>
          </a:p>
        </p:txBody>
      </p:sp>
    </p:spTree>
    <p:extLst>
      <p:ext uri="{BB962C8B-B14F-4D97-AF65-F5344CB8AC3E}">
        <p14:creationId xmlns:p14="http://schemas.microsoft.com/office/powerpoint/2010/main" val="4066429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23528" y="548680"/>
            <a:ext cx="8424936" cy="58169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400" b="1" dirty="0" smtClean="0"/>
              <a:t>How can teachers explore teaching through self-observation?</a:t>
            </a:r>
          </a:p>
          <a:p>
            <a:pPr algn="l"/>
            <a:r>
              <a:rPr lang="en-US" sz="4800" dirty="0"/>
              <a:t>Bailey, Curtis, and Nunan (2001) point out that self-observation is the cornerstone </a:t>
            </a:r>
            <a:r>
              <a:rPr lang="ar-IQ" sz="4800" dirty="0" smtClean="0"/>
              <a:t> </a:t>
            </a:r>
            <a:r>
              <a:rPr lang="en-US" sz="4800" dirty="0" smtClean="0"/>
              <a:t>for all professional</a:t>
            </a:r>
          </a:p>
          <a:p>
            <a:pPr algn="l"/>
            <a:r>
              <a:rPr lang="en-US" sz="4800" dirty="0" smtClean="0"/>
              <a:t>development</a:t>
            </a:r>
            <a:r>
              <a:rPr lang="en-US" sz="4800" dirty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76732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231237" y="441324"/>
            <a:ext cx="8589236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4800" dirty="0" smtClean="0">
                <a:solidFill>
                  <a:prstClr val="black"/>
                </a:solidFill>
              </a:rPr>
              <a:t>The cycle of teaching :</a:t>
            </a:r>
          </a:p>
          <a:p>
            <a:pPr algn="l"/>
            <a:r>
              <a:rPr lang="en-US" sz="4800" dirty="0" smtClean="0">
                <a:solidFill>
                  <a:prstClr val="black"/>
                </a:solidFill>
              </a:rPr>
              <a:t>-Describing . </a:t>
            </a:r>
          </a:p>
          <a:p>
            <a:pPr algn="l"/>
            <a:r>
              <a:rPr lang="ar-IQ" sz="4800" dirty="0" smtClean="0">
                <a:solidFill>
                  <a:prstClr val="black"/>
                </a:solidFill>
              </a:rPr>
              <a:t> </a:t>
            </a:r>
            <a:r>
              <a:rPr lang="en-US" sz="4800" dirty="0" smtClean="0">
                <a:solidFill>
                  <a:prstClr val="black"/>
                </a:solidFill>
              </a:rPr>
              <a:t>-</a:t>
            </a:r>
            <a:r>
              <a:rPr lang="en-US" sz="4800" dirty="0">
                <a:solidFill>
                  <a:prstClr val="black"/>
                </a:solidFill>
              </a:rPr>
              <a:t>A</a:t>
            </a:r>
            <a:r>
              <a:rPr lang="en-US" sz="4800" dirty="0" smtClean="0">
                <a:solidFill>
                  <a:prstClr val="black"/>
                </a:solidFill>
              </a:rPr>
              <a:t>nalyzing.</a:t>
            </a:r>
          </a:p>
          <a:p>
            <a:pPr algn="l"/>
            <a:r>
              <a:rPr lang="en-US" sz="4800" dirty="0" smtClean="0"/>
              <a:t>-</a:t>
            </a:r>
            <a:r>
              <a:rPr lang="en-US" sz="4800" dirty="0"/>
              <a:t>I</a:t>
            </a:r>
            <a:r>
              <a:rPr lang="en-US" sz="4800" dirty="0" smtClean="0"/>
              <a:t>nterpreting .</a:t>
            </a:r>
            <a:endParaRPr lang="en-US" sz="4800" dirty="0"/>
          </a:p>
          <a:p>
            <a:pPr algn="l"/>
            <a:r>
              <a:rPr lang="en-US" sz="4800" dirty="0" smtClean="0"/>
              <a:t>-Generating changes</a:t>
            </a:r>
            <a:r>
              <a:rPr lang="en-US" sz="2800" dirty="0" smtClean="0"/>
              <a:t>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77060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00" y="947738"/>
            <a:ext cx="5688013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2370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</TotalTime>
  <Words>240</Words>
  <Application>Microsoft Office PowerPoint</Application>
  <PresentationFormat>عرض على الشاشة (3:4)‏</PresentationFormat>
  <Paragraphs>38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تدفق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exp</dc:creator>
  <cp:lastModifiedBy>exp</cp:lastModifiedBy>
  <cp:revision>64</cp:revision>
  <dcterms:created xsi:type="dcterms:W3CDTF">2019-12-10T16:46:44Z</dcterms:created>
  <dcterms:modified xsi:type="dcterms:W3CDTF">2019-12-17T20:16:39Z</dcterms:modified>
</cp:coreProperties>
</file>